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6" r:id="rId8"/>
    <p:sldId id="261" r:id="rId9"/>
    <p:sldId id="262" r:id="rId10"/>
    <p:sldId id="267" r:id="rId11"/>
    <p:sldId id="263" r:id="rId12"/>
    <p:sldId id="264" r:id="rId13"/>
    <p:sldId id="268" r:id="rId14"/>
    <p:sldId id="265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22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23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124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125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</p:grpSp>
      <p:sp>
        <p:nvSpPr>
          <p:cNvPr id="133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128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29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30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B37DE4-C285-4013-8FB7-10D5127DFC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B1EC3-9195-4E54-AEA3-1031426DD3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EF4DF-8CC6-4768-8B51-A549C91615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E295A8-8BAB-4AF7-A5DF-C776009792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6AE75F5-D299-4F75-BA0D-663EBCE128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38B30-D018-4D14-BFF0-6AC3E8941F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2E3E0-C060-4478-A765-656A21F4F5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33886-9971-4270-8BE1-DCC4E40B8A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0E616-632D-4D60-BA1D-579C60F131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AD048-AF52-4A7F-967E-87FF217A95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48205-0BAB-4DB0-A1FC-57B6B929DF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905C4-4D9B-4544-93F2-4879B105A9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1D224-DC9F-4053-93EF-96C1BB5C37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32099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2100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132101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2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2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2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fld id="{7EAF7CC9-42AF-4281-AB80-040505FE0DD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Экономика природопользования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10 класс</a:t>
            </a:r>
            <a:endParaRPr 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214950"/>
            <a:ext cx="72390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000" dirty="0"/>
              <a:t>                                     </a:t>
            </a:r>
            <a:r>
              <a:rPr lang="ru-RU" sz="1800" dirty="0"/>
              <a:t>Учитель биологии высшей категории:</a:t>
            </a:r>
          </a:p>
          <a:p>
            <a:pPr algn="l">
              <a:lnSpc>
                <a:spcPct val="80000"/>
              </a:lnSpc>
            </a:pPr>
            <a:r>
              <a:rPr lang="ru-RU" sz="1800" dirty="0"/>
              <a:t>                          Шестакова Елена Евгеньевна, </a:t>
            </a:r>
          </a:p>
          <a:p>
            <a:pPr algn="l">
              <a:lnSpc>
                <a:spcPct val="80000"/>
              </a:lnSpc>
            </a:pPr>
            <a:r>
              <a:rPr lang="ru-RU" sz="1800" dirty="0"/>
              <a:t>                          МОУ СОШ № 29 посёлка Мостовского, </a:t>
            </a:r>
          </a:p>
          <a:p>
            <a:pPr algn="l">
              <a:lnSpc>
                <a:spcPct val="80000"/>
              </a:lnSpc>
            </a:pPr>
            <a:r>
              <a:rPr lang="ru-RU" sz="1800" dirty="0"/>
              <a:t>                          Краснодарского края.</a:t>
            </a:r>
          </a:p>
          <a:p>
            <a:pPr algn="l">
              <a:lnSpc>
                <a:spcPct val="80000"/>
              </a:lnSpc>
            </a:pPr>
            <a:r>
              <a:rPr lang="ru-RU" sz="1600" dirty="0"/>
              <a:t>                  </a:t>
            </a:r>
          </a:p>
        </p:txBody>
      </p:sp>
      <p:sp>
        <p:nvSpPr>
          <p:cNvPr id="6" name="Рамка 5"/>
          <p:cNvSpPr/>
          <p:nvPr/>
        </p:nvSpPr>
        <p:spPr bwMode="auto">
          <a:xfrm>
            <a:off x="3786182" y="6357958"/>
            <a:ext cx="2428892" cy="500042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Второй закон Барри Коммонера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b="1"/>
              <a:t>Всё должно куда-то деваться. </a:t>
            </a:r>
            <a:r>
              <a:rPr lang="ru-RU" sz="2100"/>
              <a:t>Все химические элементы и вещества биосферы включены в хорошо отлаженные циклы – круговороты веществ. Многие же вещества, созданные человеком, попадая в окружающую среду, не исчезают бесследно – они не включаются в естественные круговороты и постепенно накапливаются в воде, почве, живых организмах. Безотходных технологий в производстве не бывает, поэтому человеку нужно думать о надёжных методах захоронения отходов или их вторичном использовании.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i="1"/>
              <a:t>5 группа. </a:t>
            </a:r>
            <a:endParaRPr lang="ru-RU" sz="2100"/>
          </a:p>
          <a:p>
            <a:pPr>
              <a:lnSpc>
                <a:spcPct val="90000"/>
              </a:lnSpc>
            </a:pPr>
            <a:r>
              <a:rPr lang="ru-RU" sz="2100"/>
              <a:t>Вы – директор мебельной фабрики, от ваших решений зависит не только экологическое состояние вверенного Вам предприятия и окружающих его территорий, но и Ваше будущее. Экологическая ситуация вокруг озера резко ухудшилась. Виды, неустойчивые к загрязнению, исчезли. Как Вы поступите.</a:t>
            </a:r>
          </a:p>
          <a:p>
            <a:pPr>
              <a:lnSpc>
                <a:spcPct val="90000"/>
              </a:lnSpc>
            </a:pPr>
            <a:r>
              <a:rPr lang="ru-RU" sz="2100"/>
              <a:t>1) Установите дополнительные фильтры.</a:t>
            </a:r>
          </a:p>
          <a:p>
            <a:pPr>
              <a:lnSpc>
                <a:spcPct val="90000"/>
              </a:lnSpc>
            </a:pPr>
            <a:r>
              <a:rPr lang="ru-RU" sz="2100"/>
              <a:t>2) Укрепите партнёрские отношения с лесхозом, произведёте акционирование.</a:t>
            </a:r>
          </a:p>
          <a:p>
            <a:pPr>
              <a:lnSpc>
                <a:spcPct val="90000"/>
              </a:lnSpc>
            </a:pPr>
            <a:r>
              <a:rPr lang="ru-RU" sz="2100"/>
              <a:t>3) Проведёте модернизации с помощью банковского кредита.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i="1"/>
              <a:t>6 группа. </a:t>
            </a:r>
            <a:r>
              <a:rPr lang="ru-RU" sz="2100"/>
              <a:t>Главным источником загрязнения окружающей среды в городе служит автомобильный транспорт и промышленные предприятия. Какой Вы видите выход, из создавшейся ситуации, зная, что за вегетационный период дерево, имеющее 10 кг листьев, может без ущерба для себя уничтожить свыше 500 г сернистого газа и 250 г хлора.</a:t>
            </a:r>
          </a:p>
          <a:p>
            <a:pPr>
              <a:lnSpc>
                <a:spcPct val="90000"/>
              </a:lnSpc>
            </a:pPr>
            <a:r>
              <a:rPr lang="ru-RU" sz="2100"/>
              <a:t>Рассчитайте, сколько указанных газов уничтожит лесополоса, состоящая из 500 деревьев.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Третий закон Барри Коммонера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За всё надо платить. Ничего не даётся даром.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/>
              <a:t>7 группа. </a:t>
            </a:r>
            <a:r>
              <a:rPr lang="ru-RU"/>
              <a:t>4 тыс лет назад пустыни Сахара, в её современном виде, не существовало; а Ливийская пустыня менее 2 тыс лет назад была житницей Рима. Что произошло с этими землями и почему говорят, что пустыня – это результат неумелой агротехники?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Четвёртый закон Барри Коммонера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Природа знает лучше. </a:t>
            </a:r>
            <a:r>
              <a:rPr lang="ru-RU"/>
              <a:t>Изымать биологические ресурсы из экосистемы можно лишь в таком количестве, чтобы она их смогла сама восстановить за счёт своих механизмов устойчивости. Нельзя покорять природу, с ней надо сотрудничать.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Тест – анкета </a:t>
            </a:r>
            <a:br>
              <a:rPr lang="ru-RU" sz="3200"/>
            </a:br>
            <a:r>
              <a:rPr lang="ru-RU" sz="3200"/>
              <a:t>«Природа. Человек. Общество».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844675"/>
            <a:ext cx="7313613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1. Вы – редактор журнала об охране природы. Какое название вы дали бы журналу.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А) Человек и природа.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Природа и человек.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2. Что должно быть положено в основу природопользования.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А) Законы природы.</a:t>
            </a:r>
            <a:endParaRPr lang="ru-RU" sz="19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/>
              <a:t>    </a:t>
            </a:r>
            <a:r>
              <a:rPr lang="ru-RU" sz="1900"/>
              <a:t>Б) Законы общества.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В) Человеческие потребности.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3. Почему нужно бережно относиться к природе.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А) Природа жива и её, как всё живое, надо любить и преклоняться перед ней.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Возникающие экологические кризисы угрожают жизни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Тест – анкета </a:t>
            </a:r>
            <a:br>
              <a:rPr lang="ru-RU" sz="3200"/>
            </a:br>
            <a:r>
              <a:rPr lang="ru-RU" sz="3200"/>
              <a:t>«Природа. Человек. Общество».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4. Согласны ли вы с мнением, что без успешного воздействия на природу невозможно дальнейшее развитие цивилизации.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А) Да.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Нет.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5. В чём, по вашему мнению, заключается основная причина экологического кризиса.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А) В несовершенстве производственных технологий.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В слабости экономике.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В) В нравственно – этических факторах (хищническое, потребительское отношение к природе).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Г) В научно – техническом прогрессе.</a:t>
            </a:r>
          </a:p>
          <a:p>
            <a:pPr>
              <a:lnSpc>
                <a:spcPct val="80000"/>
              </a:lnSpc>
            </a:pPr>
            <a:endParaRPr lang="ru-RU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Анализ анкеты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1. А)  1 балл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 2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2. А)  3 балла</a:t>
            </a:r>
            <a:endParaRPr lang="ru-RU" sz="19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/>
              <a:t>    </a:t>
            </a:r>
            <a:r>
              <a:rPr lang="ru-RU" sz="1900"/>
              <a:t>Б)  2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В)  1 балл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3. А) 2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1 балл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4. А) 2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1 балл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5. А) 2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Б) 3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В) 4 балла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/>
              <a:t>    Г) 1 балл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5102225" y="1827213"/>
            <a:ext cx="3581400" cy="1979612"/>
          </a:xfrm>
        </p:spPr>
        <p:txBody>
          <a:bodyPr/>
          <a:lstStyle/>
          <a:p>
            <a:r>
              <a:rPr lang="ru-RU" sz="2100" b="1"/>
              <a:t>Обработка данных:</a:t>
            </a:r>
            <a:r>
              <a:rPr lang="ru-RU" sz="2100"/>
              <a:t> </a:t>
            </a:r>
            <a:r>
              <a:rPr lang="ru-RU" sz="2100" b="1"/>
              <a:t>от 12 до 13баллов</a:t>
            </a:r>
            <a:r>
              <a:rPr lang="ru-RU" sz="2100"/>
              <a:t>: человек ясно представляет своё место в системе  «Природа. Человек. Общество», уважает природу.</a:t>
            </a:r>
          </a:p>
          <a:p>
            <a:r>
              <a:rPr lang="ru-RU" sz="2100" b="1"/>
              <a:t>От 5 до 10 баллов:</a:t>
            </a:r>
            <a:r>
              <a:rPr lang="ru-RU" sz="2100"/>
              <a:t> потребительское отношение к природе, она – только источник благ.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5102225" y="3962400"/>
            <a:ext cx="3581400" cy="1979613"/>
          </a:xfrm>
        </p:spPr>
        <p:txBody>
          <a:bodyPr/>
          <a:lstStyle/>
          <a:p>
            <a:endParaRPr lang="ru-RU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Вывод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Отношение к природе – это критерий культуры общества. </a:t>
            </a:r>
          </a:p>
          <a:p>
            <a:pPr>
              <a:lnSpc>
                <a:spcPct val="90000"/>
              </a:lnSpc>
            </a:pPr>
            <a:r>
              <a:rPr lang="ru-RU"/>
              <a:t>П.И. Чайковский в своё время говорил: «Потомки никогда не простят нам опустошения Земли, надругательства над тем, что по праву принадлежит не только нам, но и им». Давайте помнить об этом и жить по законам природы.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Глобальный экологический кризис.</a:t>
            </a:r>
            <a:br>
              <a:rPr lang="ru-RU" sz="3200"/>
            </a:br>
            <a:r>
              <a:rPr lang="ru-RU" sz="3200"/>
              <a:t>Роденовский мыслитель.</a:t>
            </a:r>
          </a:p>
        </p:txBody>
      </p:sp>
      <p:pic>
        <p:nvPicPr>
          <p:cNvPr id="31753" name="Picture 9" descr="Роденовский мыслитель (2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06575" y="1827213"/>
            <a:ext cx="2709863" cy="4114800"/>
          </a:xfrm>
        </p:spPr>
      </p:pic>
      <p:sp>
        <p:nvSpPr>
          <p:cNvPr id="31754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5099050" y="1827213"/>
            <a:ext cx="3584575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100"/>
              <a:t> </a:t>
            </a:r>
            <a:r>
              <a:rPr lang="ru-RU" sz="2100" i="1"/>
              <a:t>Эпиграф.</a:t>
            </a:r>
            <a:endParaRPr lang="ru-RU" sz="2100"/>
          </a:p>
          <a:p>
            <a:pPr>
              <a:buFont typeface="Wingdings" pitchFamily="2" charset="2"/>
              <a:buNone/>
            </a:pPr>
            <a:r>
              <a:rPr lang="ru-RU" sz="2100"/>
              <a:t>    Природа не признаёт шуток, она всегда правдива,                                                                     Всегда серьёзна, всегда строга, она всегда права;                                                                Ошибки же и заблуждения исходят от людей.</a:t>
            </a:r>
          </a:p>
          <a:p>
            <a:pPr>
              <a:buFont typeface="Wingdings" pitchFamily="2" charset="2"/>
              <a:buNone/>
            </a:pPr>
            <a:r>
              <a:rPr lang="ru-RU" sz="2100"/>
              <a:t>                                                                                                                 Иоганн Вольфганг Гёте.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Домашнее задание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§ 33 -34</a:t>
            </a:r>
          </a:p>
          <a:p>
            <a:pPr>
              <a:buFont typeface="Wingdings" pitchFamily="2" charset="2"/>
              <a:buNone/>
            </a:pPr>
            <a:r>
              <a:rPr lang="ru-RU"/>
              <a:t>   Подготовить сообщения по теме: «Роль леса в художественном сознании русского народа, в экономике и культуре России».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Проблемный вопрос</a:t>
            </a:r>
            <a:endParaRPr lang="ru-RU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 такое рациональное природопользование, в чём его смысл?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Развитие природы и общества в кризисах (построение графика)</a:t>
            </a:r>
          </a:p>
        </p:txBody>
      </p:sp>
      <p:pic>
        <p:nvPicPr>
          <p:cNvPr id="37898" name="Picture 10" descr="Отсканировано 0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557338"/>
            <a:ext cx="7848600" cy="49672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500" i="1"/>
              <a:t>1 группа. </a:t>
            </a:r>
            <a:r>
              <a:rPr lang="ru-RU" sz="2500"/>
              <a:t>Благодатные капли дождя всегда радовали человека, но в некоторых районах земного шара они превратились в серьёзную опасность. Возникла сложная и трудная в своём решении проблема кислотных дождей, что связано с техногенными выбросами сернистых соединений. Каковы последствия кислотных дождей и как их предотвратить.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/>
              <a:t>2 группа. </a:t>
            </a:r>
            <a:r>
              <a:rPr lang="ru-RU"/>
              <a:t>К Новому году на 20 га вырубили ёлки. Какого объёма кислорода мы лишились, если 1 га елового леса даёт 10 кг кислорода?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Первый закон Барри Коммонера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Всё связано со всем.</a:t>
            </a:r>
          </a:p>
          <a:p>
            <a:pPr>
              <a:buFont typeface="Wingdings" pitchFamily="2" charset="2"/>
              <a:buNone/>
            </a:pPr>
            <a:r>
              <a:rPr lang="ru-RU"/>
              <a:t>  Человек обязан предвидеть все возможные последствия своего вмешательства в природу.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/>
              <a:t>3 группа. </a:t>
            </a:r>
            <a:r>
              <a:rPr lang="ru-RU"/>
              <a:t>Откуда берутся нитраты в овощах: моркови, капусте, картофеле и т.д. Где они скапливаются? Каковы их последствия влияния на организм? И что необходимо делать для устранения этой проблемы?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Изучение основных законов природопользования. Работа в группах.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i="1"/>
              <a:t>4 группа. </a:t>
            </a:r>
            <a:r>
              <a:rPr lang="ru-RU"/>
              <a:t>60 кг макулатуры сохраняет от вырубки 1 дерево, 1 т макулатуры экономит 200 кубических метров воды и 1000кВт/ч электроэнергии.</a:t>
            </a:r>
          </a:p>
          <a:p>
            <a:pPr>
              <a:lnSpc>
                <a:spcPct val="90000"/>
              </a:lnSpc>
            </a:pPr>
            <a:r>
              <a:rPr lang="ru-RU"/>
              <a:t>Школа собрала за год 15т макулатуры.</a:t>
            </a:r>
          </a:p>
          <a:p>
            <a:pPr>
              <a:lnSpc>
                <a:spcPct val="90000"/>
              </a:lnSpc>
            </a:pPr>
            <a:r>
              <a:rPr lang="ru-RU"/>
              <a:t>Сколько деревьев сохранили школьники?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1028</Words>
  <Application>Microsoft Office PowerPoint</Application>
  <PresentationFormat>Экран (4:3)</PresentationFormat>
  <Paragraphs>87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Verdana</vt:lpstr>
      <vt:lpstr>Wingdings</vt:lpstr>
      <vt:lpstr>Затмение</vt:lpstr>
      <vt:lpstr>Экономика природопользования 10 класс</vt:lpstr>
      <vt:lpstr>Глобальный экологический кризис. Роденовский мыслитель.</vt:lpstr>
      <vt:lpstr>Проблемный вопрос</vt:lpstr>
      <vt:lpstr>Развитие природы и общества в кризисах (построение графика)</vt:lpstr>
      <vt:lpstr>Изучение основных законов природопользования. Работа в группах.</vt:lpstr>
      <vt:lpstr>Изучение основных законов природопользования. Работа в группах.</vt:lpstr>
      <vt:lpstr>Первый закон Барри Коммонера</vt:lpstr>
      <vt:lpstr>Изучение основных законов природопользования. Работа в группах.</vt:lpstr>
      <vt:lpstr>Изучение основных законов природопользования. Работа в группах.</vt:lpstr>
      <vt:lpstr>Второй закон Барри Коммонера</vt:lpstr>
      <vt:lpstr>Изучение основных законов природопользования. Работа в группах.</vt:lpstr>
      <vt:lpstr>Изучение основных законов природопользования. Работа в группах.</vt:lpstr>
      <vt:lpstr>Третий закон Барри Коммонера</vt:lpstr>
      <vt:lpstr>Изучение основных законов природопользования. Работа в группах.</vt:lpstr>
      <vt:lpstr>Четвёртый закон Барри Коммонера</vt:lpstr>
      <vt:lpstr>Тест – анкета  «Природа. Человек. Общество».</vt:lpstr>
      <vt:lpstr>Тест – анкета  «Природа. Человек. Общество».</vt:lpstr>
      <vt:lpstr>Анализ анкеты</vt:lpstr>
      <vt:lpstr>Вывод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Природопользование в истории человечества. Экологические законы природопользования</dc:title>
  <dc:creator>user</dc:creator>
  <cp:lastModifiedBy>Admin</cp:lastModifiedBy>
  <cp:revision>8</cp:revision>
  <dcterms:created xsi:type="dcterms:W3CDTF">2009-10-04T14:20:52Z</dcterms:created>
  <dcterms:modified xsi:type="dcterms:W3CDTF">2012-03-28T09:32:00Z</dcterms:modified>
</cp:coreProperties>
</file>